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7"/>
  </p:notesMasterIdLst>
  <p:sldIdLst>
    <p:sldId id="256" r:id="rId3"/>
    <p:sldId id="258" r:id="rId4"/>
    <p:sldId id="259" r:id="rId5"/>
    <p:sldId id="272" r:id="rId6"/>
    <p:sldId id="271" r:id="rId7"/>
    <p:sldId id="273" r:id="rId8"/>
    <p:sldId id="274" r:id="rId9"/>
    <p:sldId id="276" r:id="rId10"/>
    <p:sldId id="277" r:id="rId11"/>
    <p:sldId id="278" r:id="rId12"/>
    <p:sldId id="279" r:id="rId13"/>
    <p:sldId id="280" r:id="rId14"/>
    <p:sldId id="281" r:id="rId15"/>
    <p:sldId id="2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847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559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63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28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01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09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4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4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85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1362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738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43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981200"/>
            <a:ext cx="3505200" cy="1597152"/>
          </a:xfrm>
        </p:spPr>
        <p:txBody>
          <a:bodyPr/>
          <a:lstStyle/>
          <a:p>
            <a:pPr algn="ctr"/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REALITY</a:t>
            </a:r>
            <a:br>
              <a:rPr lang="sr-Latn-RS" dirty="0">
                <a:solidFill>
                  <a:schemeClr val="tx2">
                    <a:lumMod val="90000"/>
                  </a:schemeClr>
                </a:solidFill>
              </a:rPr>
            </a:br>
            <a:r>
              <a:rPr lang="sr-Latn-RS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SHOW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867400"/>
            <a:ext cx="8686800" cy="381000"/>
          </a:xfrm>
        </p:spPr>
        <p:txBody>
          <a:bodyPr>
            <a:noAutofit/>
          </a:bodyPr>
          <a:lstStyle/>
          <a:p>
            <a:pPr algn="ctr"/>
            <a:r>
              <a:rPr lang="sr-Latn-CS" sz="2800" b="1" dirty="0">
                <a:solidFill>
                  <a:schemeClr val="tx1"/>
                </a:solidFill>
              </a:rPr>
              <a:t>PREDSTAVA STVARNOSTI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0" y="149071"/>
            <a:ext cx="4724399" cy="472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FILM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81600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igrani film pravljen za prikazivanje na TV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razvoj od TV drame do TV filma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inferiorni položaj u odnosu na bioskopski film</a:t>
            </a:r>
          </a:p>
          <a:p>
            <a:pPr marL="118872" lvl="1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	</a:t>
            </a:r>
            <a:r>
              <a:rPr lang="hr-HR" sz="2400" dirty="0"/>
              <a:t>- mali ekran</a:t>
            </a:r>
          </a:p>
          <a:p>
            <a:pPr marL="118872" lvl="1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	- manje seksa i nasilja</a:t>
            </a:r>
          </a:p>
          <a:p>
            <a:pPr marL="118872" lvl="1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	- dramaturška struktura podređena ubacivanju reklama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b="1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sz="2400" dirty="0"/>
              <a:t>Razvoj kablovske doveo do pojave filmskih kanala</a:t>
            </a:r>
          </a:p>
          <a:p>
            <a:pPr marL="384048" lvl="2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	</a:t>
            </a:r>
            <a:r>
              <a:rPr lang="hr-HR" dirty="0"/>
              <a:t>- bez cenzure</a:t>
            </a:r>
          </a:p>
          <a:p>
            <a:pPr marL="384048" lvl="2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	- bez reklama</a:t>
            </a:r>
          </a:p>
          <a:p>
            <a:pPr marL="384048" lvl="2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	- premijere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790" y="1762124"/>
            <a:ext cx="2452404" cy="3061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790" y="5031212"/>
            <a:ext cx="256032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5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FILM na TV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559950"/>
            <a:ext cx="5791200" cy="222089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653" y="1781211"/>
            <a:ext cx="3901366" cy="17783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880" y="4069375"/>
            <a:ext cx="3585039" cy="24199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272" y="3776852"/>
            <a:ext cx="5342128" cy="30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TALK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05400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jedna ili više tema o kojoj razgovaraju gosti i publika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gosti imaju široko znanje ili iskustvo u vezi sa aktuelnom temom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gledaoci putem SMS ili publika u studiju postavlja pitanja, komentariše izjave ili iznosi svoje stavove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	</a:t>
            </a: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1865" y="3409950"/>
            <a:ext cx="5454869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9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TALK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600201"/>
            <a:ext cx="4114800" cy="2370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4191001"/>
            <a:ext cx="3859502" cy="25750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9526" y="4191000"/>
            <a:ext cx="3433348" cy="25750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056" y="1703216"/>
            <a:ext cx="4110990" cy="215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6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TALK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676400"/>
            <a:ext cx="7467600" cy="495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0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REALITY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811000" cy="5181600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prikazivanje stvarnih ljudi i događaja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scene iz stvarnog života ljudi – ponašanje, običaji, način razmišljanja, stavovi ...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protagonisti ispred kamere su isti ili bar slični kao i gledaoci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podvrsta TV igara – takmičarske igre, zabavljačke veštine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dokumentarni program – tv igra – psihološki eksperiment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en-US" sz="2400" dirty="0" err="1"/>
              <a:t>bez</a:t>
            </a:r>
            <a:r>
              <a:rPr lang="en-US" sz="2400" dirty="0"/>
              <a:t> </a:t>
            </a:r>
            <a:r>
              <a:rPr lang="en-US" sz="2400" dirty="0" err="1"/>
              <a:t>vidljive</a:t>
            </a:r>
            <a:r>
              <a:rPr lang="en-US" sz="2400" dirty="0"/>
              <a:t> </a:t>
            </a:r>
            <a:r>
              <a:rPr lang="en-US" sz="2400" dirty="0" err="1"/>
              <a:t>intervencije</a:t>
            </a:r>
            <a:r>
              <a:rPr lang="en-US" sz="2400" dirty="0"/>
              <a:t> </a:t>
            </a:r>
            <a:r>
              <a:rPr lang="en-US" sz="2400" dirty="0" err="1"/>
              <a:t>autora</a:t>
            </a:r>
            <a:r>
              <a:rPr lang="hr-HR" sz="2400" dirty="0"/>
              <a:t>, </a:t>
            </a:r>
            <a:r>
              <a:rPr lang="en-US" sz="2400" dirty="0"/>
              <a:t>prate li</a:t>
            </a:r>
            <a:r>
              <a:rPr lang="hr-HR" sz="2400" dirty="0"/>
              <a:t>č</a:t>
            </a:r>
            <a:r>
              <a:rPr lang="en-US" sz="2400" dirty="0" err="1"/>
              <a:t>ni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profesionalni</a:t>
            </a:r>
            <a:r>
              <a:rPr lang="hr-HR" sz="2400" dirty="0"/>
              <a:t> ž</a:t>
            </a:r>
            <a:r>
              <a:rPr lang="en-US" sz="2400" dirty="0" err="1"/>
              <a:t>ivot</a:t>
            </a:r>
            <a:r>
              <a:rPr lang="en-US" sz="2400" dirty="0"/>
              <a:t> </a:t>
            </a:r>
            <a:r>
              <a:rPr lang="en-US" sz="2400" dirty="0" err="1"/>
              <a:t>grupe</a:t>
            </a:r>
            <a:r>
              <a:rPr lang="en-US" sz="2400" dirty="0"/>
              <a:t> </a:t>
            </a:r>
            <a:r>
              <a:rPr lang="en-US" sz="2400" dirty="0" err="1"/>
              <a:t>protagonista</a:t>
            </a:r>
            <a:endParaRPr lang="hr-HR" sz="2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podvrste nastale u veštačkim životnim okolnostima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Podvrsta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75192"/>
            <a:ext cx="11887200" cy="4625609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celebrity reality  </a:t>
            </a:r>
          </a:p>
          <a:p>
            <a:pPr marL="457200" lvl="1" indent="0">
              <a:buNone/>
            </a:pPr>
            <a:r>
              <a:rPr lang="hr-HR" sz="2000" dirty="0"/>
              <a:t>     </a:t>
            </a:r>
            <a:r>
              <a:rPr lang="hr-HR" sz="2400" dirty="0"/>
              <a:t>(praćenje svakodnevnog  života slavnih osoba)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profesional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hr-HR" sz="1800" dirty="0"/>
              <a:t>      </a:t>
            </a:r>
            <a:r>
              <a:rPr lang="hr-HR" sz="2400" dirty="0"/>
              <a:t>(praćenje određene profesije - grupe)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eliminacijski</a:t>
            </a:r>
          </a:p>
          <a:p>
            <a:pPr marL="457200" lvl="1" indent="0">
              <a:buNone/>
            </a:pPr>
            <a:r>
              <a:rPr lang="hr-HR" sz="2400" dirty="0"/>
              <a:t>     (protagonisti imaju cilj, takmiče se jedni protiv drugih,  sistem eliminacije)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dating reality </a:t>
            </a:r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000" dirty="0"/>
              <a:t>     </a:t>
            </a:r>
            <a:r>
              <a:rPr lang="hr-HR" sz="2400" dirty="0"/>
              <a:t>(</a:t>
            </a:r>
            <a:r>
              <a:rPr lang="sr-Latn-CS" sz="2400" dirty="0"/>
              <a:t>takmičenje kako bi dobili priliku za ljubavnu vezu sa  izabranom osobom)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Podvrsta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963400" cy="4625609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potraga za poslom</a:t>
            </a:r>
          </a:p>
          <a:p>
            <a:pPr marL="457200" lvl="1" indent="0">
              <a:buNone/>
            </a:pPr>
            <a:r>
              <a:rPr lang="hr-HR" sz="2400" dirty="0"/>
              <a:t>   (borba za početak profesionalne karijere)</a:t>
            </a:r>
            <a:endParaRPr lang="en-US" sz="2400" dirty="0"/>
          </a:p>
          <a:p>
            <a:pPr marL="118872" indent="0">
              <a:buNone/>
            </a:pPr>
            <a:endParaRPr lang="sr-Latn-RS" sz="18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sportski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hr-HR" sz="2400" dirty="0"/>
              <a:t>   (nepoznati i neiskusni pokušavaju postati profesionalni  sportisti)</a:t>
            </a:r>
            <a:endParaRPr lang="en-US" sz="16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makeover</a:t>
            </a:r>
          </a:p>
          <a:p>
            <a:pPr marL="457200" lvl="1" indent="0">
              <a:buNone/>
            </a:pPr>
            <a:r>
              <a:rPr lang="hr-HR" sz="2400" dirty="0"/>
              <a:t>   (uklanjanje fizičkih nedostataka ili sređivanje porodičnog  doma)</a:t>
            </a:r>
            <a:endParaRPr lang="en-US" sz="20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društveni eksperiment</a:t>
            </a:r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(</a:t>
            </a:r>
            <a:r>
              <a:rPr lang="sr-Latn-CS" sz="2400" dirty="0"/>
              <a:t>snalaženje u neobičnim situacijama)</a:t>
            </a:r>
            <a:endParaRPr lang="en-US" sz="20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1579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3334" y="1559058"/>
            <a:ext cx="2832751" cy="2630412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0850" y="1578108"/>
            <a:ext cx="3859728" cy="26546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1800" y="4672365"/>
            <a:ext cx="3909750" cy="18766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097" y="4418639"/>
            <a:ext cx="4228778" cy="238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2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36" y="1721451"/>
            <a:ext cx="4210799" cy="21439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1601347"/>
            <a:ext cx="3580109" cy="2384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49" y="4216278"/>
            <a:ext cx="3464171" cy="2165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799" y="4309801"/>
            <a:ext cx="3884910" cy="197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0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876" y="4321841"/>
            <a:ext cx="3850118" cy="2310071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1611154"/>
            <a:ext cx="2366775" cy="2359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296" y="1605810"/>
            <a:ext cx="2976784" cy="23593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28" y="4242070"/>
            <a:ext cx="4850321" cy="246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1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82005"/>
            <a:ext cx="3505200" cy="3200400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DRAMA</a:t>
            </a:r>
            <a:b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b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FILM</a:t>
            </a:r>
            <a:b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b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TALK SHOW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609600"/>
            <a:ext cx="6020881" cy="401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2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DRAMA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1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emisija dramskog sadržaja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dramski tekst specifično napisan za izvođenje na TV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drama „uživo” kao pozorišna predstava u nedostatku magnetoskopa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scene u eksterijerima snimane filmskom tehnikom</a:t>
            </a:r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pojavom magnetoskopa TV drama kao TV film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21" y="4562473"/>
            <a:ext cx="35560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295" y="4562473"/>
            <a:ext cx="3790165" cy="21336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834" y="4562473"/>
            <a:ext cx="319524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0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964</TotalTime>
  <Words>342</Words>
  <Application>Microsoft Office PowerPoint</Application>
  <PresentationFormat>Widescreen</PresentationFormat>
  <Paragraphs>82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REALITY  SHOW</vt:lpstr>
      <vt:lpstr>REALITY SHOW</vt:lpstr>
      <vt:lpstr>Podvrsta </vt:lpstr>
      <vt:lpstr>Podvrsta </vt:lpstr>
      <vt:lpstr>Formati</vt:lpstr>
      <vt:lpstr>Formati</vt:lpstr>
      <vt:lpstr>Formati</vt:lpstr>
      <vt:lpstr>TV DRAMA  TV FILM  TALK SHOW</vt:lpstr>
      <vt:lpstr>TV DRAMA</vt:lpstr>
      <vt:lpstr>TV FILM</vt:lpstr>
      <vt:lpstr> FILM na TV</vt:lpstr>
      <vt:lpstr>TALK SHOW</vt:lpstr>
      <vt:lpstr>TALK SHOW</vt:lpstr>
      <vt:lpstr>TALK SHOW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176</cp:revision>
  <dcterms:created xsi:type="dcterms:W3CDTF">2006-08-16T00:00:00Z</dcterms:created>
  <dcterms:modified xsi:type="dcterms:W3CDTF">2025-08-05T14:54:20Z</dcterms:modified>
</cp:coreProperties>
</file>